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7363738" cy="18002250"/>
  <p:notesSz cx="9926638" cy="143525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70">
          <p15:clr>
            <a:srgbClr val="A4A3A4"/>
          </p15:clr>
        </p15:guide>
        <p15:guide id="2" pos="86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2463" autoAdjust="0"/>
    <p:restoredTop sz="95935" autoAdjust="0"/>
  </p:normalViewPr>
  <p:slideViewPr>
    <p:cSldViewPr>
      <p:cViewPr>
        <p:scale>
          <a:sx n="60" d="100"/>
          <a:sy n="60" d="100"/>
        </p:scale>
        <p:origin x="34" y="34"/>
      </p:cViewPr>
      <p:guideLst>
        <p:guide orient="horz" pos="5670"/>
        <p:guide pos="86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/>
          <a:lstStyle>
            <a:lvl1pPr algn="l">
              <a:defRPr sz="1700"/>
            </a:lvl1pPr>
          </a:lstStyle>
          <a:p>
            <a:r>
              <a:rPr lang="zh-TW" altLang="en-US"/>
              <a:t>附件</a:t>
            </a:r>
            <a:r>
              <a:rPr lang="en-US" altLang="zh-TW"/>
              <a:t>6-2 107</a:t>
            </a:r>
            <a:r>
              <a:rPr lang="zh-TW" altLang="en-US"/>
              <a:t>大學部課程地圖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/>
          <a:lstStyle>
            <a:lvl1pPr algn="r">
              <a:defRPr sz="1700"/>
            </a:lvl1pPr>
          </a:lstStyle>
          <a:p>
            <a:fld id="{1548FAD0-3950-450A-ABE3-9F65A162CF32}" type="datetimeFigureOut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13632468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8" y="13632468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 anchor="b"/>
          <a:lstStyle>
            <a:lvl1pPr algn="r">
              <a:defRPr sz="1700"/>
            </a:lvl1pPr>
          </a:lstStyle>
          <a:p>
            <a:fld id="{E35FF23B-2F50-4107-9625-297E2DC4E2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57382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/>
          <a:lstStyle>
            <a:lvl1pPr algn="l">
              <a:defRPr sz="1700"/>
            </a:lvl1pPr>
          </a:lstStyle>
          <a:p>
            <a:r>
              <a:rPr lang="zh-TW" altLang="en-US"/>
              <a:t>附件</a:t>
            </a:r>
            <a:r>
              <a:rPr lang="en-US" altLang="zh-TW"/>
              <a:t>6-2 107</a:t>
            </a:r>
            <a:r>
              <a:rPr lang="zh-TW" altLang="en-US"/>
              <a:t>大學部課程地圖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/>
          <a:lstStyle>
            <a:lvl1pPr algn="r">
              <a:defRPr sz="1700"/>
            </a:lvl1pPr>
          </a:lstStyle>
          <a:p>
            <a:fld id="{BD9A6A83-C30C-411C-9D3C-7007C3B7E8A5}" type="datetimeFigureOut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1077913"/>
            <a:ext cx="8177212" cy="5380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570" tIns="66285" rIns="132570" bIns="66285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664" y="6817480"/>
            <a:ext cx="7941310" cy="6458664"/>
          </a:xfrm>
          <a:prstGeom prst="rect">
            <a:avLst/>
          </a:prstGeom>
        </p:spPr>
        <p:txBody>
          <a:bodyPr vert="horz" lIns="132570" tIns="66285" rIns="132570" bIns="66285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13632468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2798" y="13632468"/>
            <a:ext cx="4301544" cy="717630"/>
          </a:xfrm>
          <a:prstGeom prst="rect">
            <a:avLst/>
          </a:prstGeom>
        </p:spPr>
        <p:txBody>
          <a:bodyPr vert="horz" lIns="132570" tIns="66285" rIns="132570" bIns="66285" rtlCol="0" anchor="b"/>
          <a:lstStyle>
            <a:lvl1pPr algn="r">
              <a:defRPr sz="1700"/>
            </a:lvl1pPr>
          </a:lstStyle>
          <a:p>
            <a:fld id="{635A20DC-3080-4ABD-B407-4283EB5AB6B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389107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頁首版面配置區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zh-TW" altLang="en-US"/>
              <a:t>附件</a:t>
            </a:r>
            <a:r>
              <a:rPr lang="en-US" altLang="zh-TW"/>
              <a:t>6-2 107</a:t>
            </a:r>
            <a:r>
              <a:rPr lang="zh-TW" altLang="en-US"/>
              <a:t>大學部課程地圖</a:t>
            </a:r>
          </a:p>
        </p:txBody>
      </p:sp>
    </p:spTree>
    <p:extLst>
      <p:ext uri="{BB962C8B-B14F-4D97-AF65-F5344CB8AC3E}">
        <p14:creationId xmlns:p14="http://schemas.microsoft.com/office/powerpoint/2010/main" val="133292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052283" y="5592372"/>
            <a:ext cx="23259178" cy="385881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104571" y="10201279"/>
            <a:ext cx="19154617" cy="46005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72F5-B014-43C1-B704-4311273241D1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6ABDD-9562-4DAE-97A8-06588BA6CF6C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61548" y="11568121"/>
            <a:ext cx="23259178" cy="357544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161548" y="7630134"/>
            <a:ext cx="23259178" cy="393798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5BE6-7B0F-4B38-9D7F-712B1B3BC59B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368194" y="4200535"/>
            <a:ext cx="12085650" cy="118806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3909902" y="4200535"/>
            <a:ext cx="12085650" cy="118806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A92D3-A76B-45BE-9DD9-13C3B644E3B5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192" y="4029679"/>
            <a:ext cx="12090403" cy="16793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368192" y="5709049"/>
            <a:ext cx="12090403" cy="103721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13900413" y="4029679"/>
            <a:ext cx="12095153" cy="16793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13900413" y="5709049"/>
            <a:ext cx="12095153" cy="103721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08A89-FCC3-4905-99C3-0E93B3E3575D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C7015-F5C5-44E4-868A-D60E473923E8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E61E-60C0-4D9B-917A-002727915DC1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68190" y="716762"/>
            <a:ext cx="9002482" cy="30503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698468" y="716769"/>
            <a:ext cx="15297090" cy="153644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68190" y="3767144"/>
            <a:ext cx="9002482" cy="12314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E3B8F-CC89-462D-ADC1-E55FCEDA57E9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63488" y="12601580"/>
            <a:ext cx="16418243" cy="148768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363488" y="1608540"/>
            <a:ext cx="16418243" cy="10801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363488" y="14089274"/>
            <a:ext cx="16418243" cy="21127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CF89C-0C6A-4410-981B-0791208E8A5B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F26-A89C-435E-BFAA-15CC6825FD00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9838713" y="720933"/>
            <a:ext cx="6156842" cy="1536025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368192" y="720933"/>
            <a:ext cx="18014462" cy="1536025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D5E4-8FFB-46B5-AD15-6219A9613E52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368195" y="720926"/>
            <a:ext cx="24627364" cy="3000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368195" y="4200535"/>
            <a:ext cx="24627364" cy="1188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368188" y="16685429"/>
            <a:ext cx="6384872" cy="958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C656E-DFCB-40B5-A3D6-DB3FD59833E8}" type="datetime1">
              <a:rPr lang="zh-TW" altLang="en-US" smtClean="0"/>
              <a:t>2025/7/31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9349282" y="16685429"/>
            <a:ext cx="8665185" cy="958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9610691" y="16685429"/>
            <a:ext cx="6384872" cy="958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6564F-A93D-4EA6-B622-63F5F13FD17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圓角矩形 41"/>
          <p:cNvSpPr/>
          <p:nvPr/>
        </p:nvSpPr>
        <p:spPr>
          <a:xfrm>
            <a:off x="951122" y="808410"/>
            <a:ext cx="23828409" cy="15853075"/>
          </a:xfrm>
          <a:prstGeom prst="roundRect">
            <a:avLst>
              <a:gd name="adj" fmla="val 4133"/>
            </a:avLst>
          </a:prstGeom>
          <a:solidFill>
            <a:schemeClr val="accent1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圓角矩形 45"/>
          <p:cNvSpPr/>
          <p:nvPr/>
        </p:nvSpPr>
        <p:spPr>
          <a:xfrm>
            <a:off x="6392949" y="4996372"/>
            <a:ext cx="18109190" cy="11559252"/>
          </a:xfrm>
          <a:prstGeom prst="roundRect">
            <a:avLst>
              <a:gd name="adj" fmla="val 7516"/>
            </a:avLst>
          </a:prstGeom>
          <a:solidFill>
            <a:schemeClr val="accent6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圓角矩形 23"/>
          <p:cNvSpPr/>
          <p:nvPr/>
        </p:nvSpPr>
        <p:spPr>
          <a:xfrm rot="5400000">
            <a:off x="15645541" y="7399282"/>
            <a:ext cx="11125806" cy="658738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48969" y="1008239"/>
            <a:ext cx="752681" cy="1439863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共同課程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通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識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課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程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28</a:t>
            </a: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</a:t>
            </a: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328472" y="219692"/>
            <a:ext cx="92422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2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國立臺中教育大學教育學系</a:t>
            </a:r>
            <a:r>
              <a:rPr kumimoji="1" lang="zh-TW" altLang="en-US" sz="2800" b="1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大學部</a:t>
            </a:r>
            <a:r>
              <a:rPr kumimoji="1" lang="en-US" altLang="zh-TW" sz="2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114</a:t>
            </a:r>
            <a:r>
              <a:rPr kumimoji="1" lang="zh-TW" altLang="en-US" sz="2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學年</a:t>
            </a:r>
            <a:r>
              <a:rPr kumimoji="1" lang="zh-TW" sz="2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課程</a:t>
            </a:r>
            <a:r>
              <a:rPr kumimoji="1" lang="zh-TW" altLang="en-US" sz="2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地</a:t>
            </a:r>
            <a:r>
              <a:rPr kumimoji="1" lang="zh-TW" sz="2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圖</a:t>
            </a:r>
            <a:endParaRPr kumimoji="1" lang="zh-TW" sz="20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新細明體" pitchFamily="18" charset="-120"/>
              <a:cs typeface="Times New Roman" panose="02020603050405020304" pitchFamily="18" charset="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008461" y="1584301"/>
            <a:ext cx="5184576" cy="29185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834668" y="119389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院共同課程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990359" y="46835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系基礎課程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861599" y="1184287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系核心課程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9981677" y="5481644"/>
            <a:ext cx="324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師培專業模組課程    </a:t>
            </a:r>
            <a:r>
              <a:rPr lang="en-US" altLang="zh-TW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29     </a:t>
            </a:r>
            <a:r>
              <a:rPr lang="zh-TW" altLang="en-US" b="1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13438"/>
              </p:ext>
            </p:extLst>
          </p:nvPr>
        </p:nvGraphicFramePr>
        <p:xfrm>
          <a:off x="1224581" y="2134582"/>
          <a:ext cx="4752432" cy="1794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61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6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6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開課</a:t>
                      </a:r>
                      <a:endParaRPr lang="en-US" altLang="zh-TW" sz="14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ZCE00040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+mn-lt"/>
                          <a:ea typeface="標楷體"/>
                          <a:cs typeface="Times New Roman"/>
                        </a:rPr>
                        <a:t>身心健康促進與實踐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/>
                          <a:ea typeface="新細明體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/>
                          <a:ea typeface="新細明體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一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ZCE00050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數位教學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/>
                          <a:ea typeface="新細明體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/>
                          <a:ea typeface="新細明體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二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ZCE00010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教育議題專題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/>
                          <a:ea typeface="新細明體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/>
                          <a:ea typeface="新細明體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Calibri"/>
                          <a:ea typeface="標楷體"/>
                          <a:cs typeface="Times New Roman"/>
                        </a:rPr>
                        <a:t>三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1380818" y="1622569"/>
            <a:ext cx="3728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院共同課程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2(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師資生</a:t>
            </a:r>
            <a:r>
              <a:rPr lang="en-US" altLang="zh-TW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)/6(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非師資生</a:t>
            </a:r>
            <a:r>
              <a:rPr lang="en-US" altLang="zh-TW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課程內容如下</a:t>
            </a:r>
            <a:r>
              <a:rPr lang="en-US" altLang="zh-TW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:</a:t>
            </a:r>
            <a:endParaRPr lang="zh-TW" altLang="en-US" sz="1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1021205" y="12227591"/>
            <a:ext cx="5187266" cy="39688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564684"/>
              </p:ext>
            </p:extLst>
          </p:nvPr>
        </p:nvGraphicFramePr>
        <p:xfrm>
          <a:off x="1237228" y="12797161"/>
          <a:ext cx="4824537" cy="2944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9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2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716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6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6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開課</a:t>
                      </a:r>
                      <a:endParaRPr lang="en-US" altLang="zh-TW" sz="16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latin typeface="標楷體" pitchFamily="65" charset="-120"/>
                          <a:ea typeface="標楷體" pitchFamily="65" charset="-120"/>
                        </a:rPr>
                        <a:t>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AEL00200</a:t>
                      </a:r>
                      <a:endParaRPr lang="zh-TW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教育概論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一上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AEL00210</a:t>
                      </a:r>
                      <a:endParaRPr lang="zh-TW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教育心理學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一上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AEL00070</a:t>
                      </a:r>
                      <a:endParaRPr lang="zh-TW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教育行政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2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2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一下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AEL00250</a:t>
                      </a:r>
                      <a:endParaRPr lang="zh-TW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教育史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latin typeface="Calibri"/>
                          <a:ea typeface="標楷體"/>
                          <a:cs typeface="標楷體"/>
                        </a:rPr>
                        <a:t>一</a:t>
                      </a: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下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AEL00230</a:t>
                      </a:r>
                      <a:endParaRPr lang="zh-TW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教育社會學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二上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AEL00220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教育哲學</a:t>
                      </a:r>
                      <a:endParaRPr lang="en-US" altLang="zh-TW" sz="1400" kern="100" dirty="0">
                        <a:latin typeface="Calibri"/>
                        <a:ea typeface="標楷體"/>
                        <a:cs typeface="標楷體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en-US" altLang="zh-TW" sz="1400" kern="100" dirty="0">
                        <a:latin typeface="Calibri"/>
                        <a:ea typeface="標楷體"/>
                        <a:cs typeface="標楷體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3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二下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標楷體"/>
                          <a:ea typeface="新細明體"/>
                          <a:cs typeface="標楷體"/>
                        </a:rPr>
                        <a:t>AEL00310</a:t>
                      </a:r>
                      <a:endParaRPr lang="zh-TW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比較教育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必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2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標楷體"/>
                          <a:ea typeface="新細明體"/>
                          <a:cs typeface="標楷體"/>
                        </a:rPr>
                        <a:t>2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latin typeface="Calibri"/>
                          <a:ea typeface="標楷體"/>
                          <a:cs typeface="標楷體"/>
                        </a:rPr>
                        <a:t>四上</a:t>
                      </a:r>
                      <a:endParaRPr lang="zh-TW" sz="14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205228" marR="2052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文字方塊 14"/>
          <p:cNvSpPr txBox="1"/>
          <p:nvPr/>
        </p:nvSpPr>
        <p:spPr>
          <a:xfrm>
            <a:off x="2141177" y="12293105"/>
            <a:ext cx="2159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系核心課程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課程內容如下</a:t>
            </a:r>
            <a:r>
              <a:rPr lang="en-US" altLang="zh-TW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:</a:t>
            </a:r>
            <a:endParaRPr lang="zh-TW" altLang="en-US" sz="1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1059883" y="5069629"/>
            <a:ext cx="5184576" cy="6735843"/>
          </a:xfrm>
          <a:prstGeom prst="roundRect">
            <a:avLst>
              <a:gd name="adj" fmla="val 1152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070995"/>
              </p:ext>
            </p:extLst>
          </p:nvPr>
        </p:nvGraphicFramePr>
        <p:xfrm>
          <a:off x="1204975" y="5628981"/>
          <a:ext cx="4916713" cy="5782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2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8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341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6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開課</a:t>
                      </a:r>
                      <a:endParaRPr lang="en-US" altLang="zh-TW" sz="16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AEL00370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教育統計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一上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3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AEL00470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</a:t>
                      </a: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報告</a:t>
                      </a: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寫作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一下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AEL00260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教學原理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AEL00380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心理與教育測驗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AEL31040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認知心理學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AEL00300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教育研究法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二下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AEL50170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國民小學實地學習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二下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AEL10200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學校行政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二下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70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AEL50180</a:t>
                      </a:r>
                      <a:endParaRPr lang="zh-TW" altLang="zh-TW" sz="1400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strike="noStrike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</a:t>
                      </a:r>
                      <a:r>
                        <a:rPr lang="zh-TW" altLang="en-US" sz="1400" strike="noStrike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育政策</a:t>
                      </a:r>
                      <a:r>
                        <a:rPr lang="zh-TW" sz="1400" strike="noStrike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與法規</a:t>
                      </a:r>
                      <a:endParaRPr lang="en-US" altLang="zh-TW" sz="1400" strike="noStrike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二下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AEL00390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輔導原理與實務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三上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AEL00410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學習評量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AEL00290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課程發展與設計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3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5617145"/>
                  </a:ext>
                </a:extLst>
              </a:tr>
              <a:tr h="370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AEL00420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班級經營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</a:t>
                      </a: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下</a:t>
                      </a:r>
                      <a:endParaRPr lang="en-US" altLang="zh-TW" sz="1400" kern="1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04243" marR="1042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1" name="文字方塊 20"/>
          <p:cNvSpPr txBox="1"/>
          <p:nvPr/>
        </p:nvSpPr>
        <p:spPr>
          <a:xfrm>
            <a:off x="2179855" y="5105761"/>
            <a:ext cx="2818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系基礎課程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31</a:t>
            </a:r>
            <a:r>
              <a:rPr lang="zh-TW" altLang="en-US" sz="1400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</a:p>
          <a:p>
            <a:r>
              <a:rPr lang="zh-TW" altLang="en-US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課程內容如下</a:t>
            </a:r>
            <a:r>
              <a:rPr lang="en-US" altLang="zh-TW" sz="1400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:</a:t>
            </a:r>
            <a:endParaRPr lang="zh-TW" altLang="en-US" sz="1400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272883"/>
              </p:ext>
            </p:extLst>
          </p:nvPr>
        </p:nvGraphicFramePr>
        <p:xfrm>
          <a:off x="6553077" y="5961861"/>
          <a:ext cx="5522624" cy="10137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2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0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2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8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769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6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開課</a:t>
                      </a:r>
                      <a:endParaRPr lang="en-US" altLang="zh-TW" sz="16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AEL50010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國音及說話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一上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AEL50020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普通數學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一上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AEL41540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人際關係與溝通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一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下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675142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AEL41960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原住民族文化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635690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AEL31440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兒童心理學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AEL41680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特殊教育導論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altLang="en-US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二上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420403"/>
                  </a:ext>
                </a:extLst>
              </a:tr>
              <a:tr h="4176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AEL10260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職業教育與訓練暨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生涯規劃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二下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3445553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AEL41690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親職教育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l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二下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317002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AEL41560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行政法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</a:t>
                      </a: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242176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AEL41600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文書處理與製作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</a:t>
                      </a: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330602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領導理論與實務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3841426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AEL11260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教育行政決定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985039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新增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兒童文學與閱讀教學</a:t>
                      </a:r>
                      <a:endParaRPr lang="zh-TW" sz="1400" dirty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690366"/>
                  </a:ext>
                </a:extLst>
              </a:tr>
              <a:tr h="2574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新增</a:t>
                      </a:r>
                      <a:endParaRPr lang="zh-TW" sz="1400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寫作教學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en-US" altLang="zh-TW" sz="1400" strike="noStrike" dirty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AEL21570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數位學習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21879"/>
                  </a:ext>
                </a:extLst>
              </a:tr>
              <a:tr h="316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AEL0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0430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教育實習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(1)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503004"/>
                  </a:ext>
                </a:extLst>
              </a:tr>
              <a:tr h="402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AEL0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0440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教育實習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(2)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471848"/>
                  </a:ext>
                </a:extLst>
              </a:tr>
              <a:tr h="3356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AEL00450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教育實習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(3)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631790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AEL50040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國民小學教學實習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四下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7497002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AEL50050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國民小學國語教材教法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333721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AEL50060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國民小學數學教材教法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754289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AEL60170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國民小學社會教材教法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361420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AEL60240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國民小學自然科學教材教法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32190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AEL60250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國民小學藝術教材教法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559347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AEL60200</a:t>
                      </a:r>
                      <a:endParaRPr lang="zh-TW" sz="1400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國民小學健康與體育教材教法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947553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AEL60210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國民小學綜合活動教材教法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1444084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AEL60260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國民小學資訊教材教法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459630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AEL60270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國民小學臺語教材教法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0728097"/>
                  </a:ext>
                </a:extLst>
              </a:tr>
              <a:tr h="2898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AEL60280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國民小學族語教材教法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8114527"/>
                  </a:ext>
                </a:extLst>
              </a:tr>
              <a:tr h="4176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AEL60310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國民小學自然科學教材教法</a:t>
                      </a:r>
                      <a:r>
                        <a:rPr lang="en-US" altLang="zh-TW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雙語）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三上或三下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69830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AEL60150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國民小學英語教材教法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三上或三下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691531"/>
                  </a:ext>
                </a:extLst>
              </a:tr>
              <a:tr h="2685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AEL60300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國民小學數學教材教法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三上或三下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3434652"/>
                  </a:ext>
                </a:extLst>
              </a:tr>
              <a:tr h="4176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AEL60350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雙語教育的課程設計與教學知能發展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三上或三下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127497"/>
                  </a:ext>
                </a:extLst>
              </a:tr>
            </a:tbl>
          </a:graphicData>
        </a:graphic>
      </p:graphicFrame>
      <p:sp>
        <p:nvSpPr>
          <p:cNvPr id="23" name="文字方塊 22"/>
          <p:cNvSpPr txBox="1"/>
          <p:nvPr/>
        </p:nvSpPr>
        <p:spPr>
          <a:xfrm>
            <a:off x="19471049" y="5262312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行政專業模組課程     </a:t>
            </a:r>
            <a:r>
              <a:rPr lang="en-US" altLang="zh-TW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25     </a:t>
            </a:r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574632"/>
              </p:ext>
            </p:extLst>
          </p:nvPr>
        </p:nvGraphicFramePr>
        <p:xfrm>
          <a:off x="18090470" y="5736022"/>
          <a:ext cx="6166911" cy="102584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4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11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1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930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開課年級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AEL41540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人際關係與溝通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一下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285439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AEL41610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管理學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933520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AEL41680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特殊教育導論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altLang="en-US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二上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14318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AEL41960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原住民族文化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424591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AEL50190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兒童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文學與教</a:t>
                      </a: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921103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AEL41830</a:t>
                      </a:r>
                      <a:endParaRPr lang="zh-TW" sz="1400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寫作教學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en-US" alt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strike="noStrike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45581"/>
                  </a:ext>
                </a:extLst>
              </a:tr>
              <a:tr h="2971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AEL50150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數學素養課程設計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213658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AEL41760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閱讀理解教學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l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三下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810876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AEL41740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教學設計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0891712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sz="14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素養導向教學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220433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sz="14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創客教學實務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515722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sz="14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適性教學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963895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教育行政議題分析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464983"/>
                  </a:ext>
                </a:extLst>
              </a:tr>
              <a:tr h="415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AEL10260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職業教育與訓練暨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生涯規劃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二下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AEL41560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行政法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</a:t>
                      </a: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AEL41600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文書處理與製作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二</a:t>
                      </a: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AEL41690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親職教育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772700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領導理論與實務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AEL41580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行銷管理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457688"/>
                  </a:ext>
                </a:extLst>
              </a:tr>
              <a:tr h="297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AEL21570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數位學習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AEL00430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教育實習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(1)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AEL00440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教育實習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(2)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1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403154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AEL10090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教育政策分析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213445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AEL41620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公共關係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549813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AEL41760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閱讀理解教學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692688"/>
                  </a:ext>
                </a:extLst>
              </a:tr>
              <a:tr h="252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AEL50160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數學素養試題編製與分析</a:t>
                      </a:r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941417"/>
                  </a:ext>
                </a:extLst>
              </a:tr>
              <a:tr h="2525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AEL41520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教材研發與製作</a:t>
                      </a:r>
                      <a:endParaRPr lang="zh-TW" altLang="zh-TW" sz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選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135902"/>
                  </a:ext>
                </a:extLst>
              </a:tr>
              <a:tr h="4252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AEL41970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教師專業倫理</a:t>
                      </a:r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四上或四下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601872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AEL41980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合作學習</a:t>
                      </a:r>
                      <a:endParaRPr lang="zh-TW" sz="12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873781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AEL41940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實驗教育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644059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AEL11330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教育評鑑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四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02821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AEL41670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教育人力資源管理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四上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375839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AEL41520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教材研發與製作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59908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AEL11370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教育視導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四下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619602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AEL41060</a:t>
                      </a: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多元文化教育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標楷體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strike="noStrike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0480"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四下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1681120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AEL41530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課程評鑑</a:t>
                      </a: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758926"/>
                  </a:ext>
                </a:extLst>
              </a:tr>
              <a:tr h="24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AEL60380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國際教育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377049"/>
                  </a:ext>
                </a:extLst>
              </a:tr>
            </a:tbl>
          </a:graphicData>
        </a:graphic>
      </p:graphicFrame>
      <p:sp>
        <p:nvSpPr>
          <p:cNvPr id="27" name="圓角矩形 26"/>
          <p:cNvSpPr/>
          <p:nvPr/>
        </p:nvSpPr>
        <p:spPr>
          <a:xfrm>
            <a:off x="13024933" y="14010188"/>
            <a:ext cx="3389435" cy="20548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u="sng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師資培育課程</a:t>
            </a:r>
            <a:r>
              <a:rPr lang="en-US" altLang="zh-TW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至少修畢</a:t>
            </a:r>
            <a:r>
              <a:rPr lang="en-US" altLang="zh-TW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50</a:t>
            </a: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r>
              <a:rPr lang="en-US" altLang="zh-TW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)</a:t>
            </a:r>
          </a:p>
          <a:p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課程包含：</a:t>
            </a:r>
            <a:endParaRPr lang="en-US" altLang="zh-TW" sz="16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教育基礎課程：</a:t>
            </a:r>
            <a:r>
              <a:rPr lang="en-US" altLang="zh-TW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6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教育方法課程：</a:t>
            </a:r>
            <a:r>
              <a:rPr lang="en-US" altLang="zh-TW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6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教育實踐課程：</a:t>
            </a:r>
            <a:r>
              <a:rPr lang="en-US" altLang="zh-TW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6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專門課程：</a:t>
            </a:r>
            <a:r>
              <a:rPr lang="en-US" altLang="zh-TW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6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普通課程：</a:t>
            </a:r>
            <a:r>
              <a:rPr lang="en-US" altLang="zh-TW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sz="1600" dirty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3" name="群組 2"/>
          <p:cNvGrpSpPr/>
          <p:nvPr/>
        </p:nvGrpSpPr>
        <p:grpSpPr>
          <a:xfrm rot="16200000">
            <a:off x="18343415" y="7538363"/>
            <a:ext cx="15056793" cy="1996557"/>
            <a:chOff x="340719" y="15481844"/>
            <a:chExt cx="23638295" cy="1996557"/>
          </a:xfrm>
        </p:grpSpPr>
        <p:sp>
          <p:nvSpPr>
            <p:cNvPr id="29" name="左大括弧 28"/>
            <p:cNvSpPr/>
            <p:nvPr/>
          </p:nvSpPr>
          <p:spPr>
            <a:xfrm rot="16200000">
              <a:off x="11654330" y="4168233"/>
              <a:ext cx="1011073" cy="23638295"/>
            </a:xfrm>
            <a:prstGeom prst="leftBrac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群組 1"/>
            <p:cNvGrpSpPr/>
            <p:nvPr/>
          </p:nvGrpSpPr>
          <p:grpSpPr>
            <a:xfrm>
              <a:off x="6363853" y="16586917"/>
              <a:ext cx="11161722" cy="891484"/>
              <a:chOff x="6363853" y="16586917"/>
              <a:chExt cx="11161722" cy="891484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6796437" y="16586917"/>
                <a:ext cx="10726851" cy="369332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師資生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：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系必修合計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：</a:t>
                </a:r>
                <a:r>
                  <a:rPr lang="zh-TW" altLang="en-US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    </a:t>
                </a:r>
                <a:r>
                  <a:rPr lang="en-US" altLang="zh-TW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79</a:t>
                </a:r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學分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，系選修合計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：</a:t>
                </a:r>
                <a:r>
                  <a:rPr lang="zh-TW" altLang="en-US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    </a:t>
                </a:r>
                <a:r>
                  <a:rPr lang="en-US" altLang="zh-TW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50</a:t>
                </a:r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學分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。</a:t>
                </a:r>
              </a:p>
            </p:txBody>
          </p:sp>
          <p:sp>
            <p:nvSpPr>
              <p:cNvPr id="30" name="文字方塊 29"/>
              <p:cNvSpPr txBox="1"/>
              <p:nvPr/>
            </p:nvSpPr>
            <p:spPr>
              <a:xfrm>
                <a:off x="6363853" y="17109069"/>
                <a:ext cx="11161722" cy="369332"/>
              </a:xfrm>
              <a:prstGeom prst="rect">
                <a:avLst/>
              </a:prstGeom>
              <a:noFill/>
              <a:ln w="28575">
                <a:solidFill>
                  <a:srgbClr val="000000"/>
                </a:solidFill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非師資生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：系必修合計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：</a:t>
                </a:r>
                <a:r>
                  <a:rPr lang="zh-TW" altLang="en-US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    </a:t>
                </a:r>
                <a:r>
                  <a:rPr lang="en-US" altLang="zh-TW" u="sng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71</a:t>
                </a:r>
                <a:r>
                  <a:rPr lang="zh-TW" altLang="en-US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學分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，系選修合計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：</a:t>
                </a:r>
                <a:r>
                  <a:rPr lang="zh-TW" altLang="en-US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   </a:t>
                </a:r>
                <a:r>
                  <a:rPr lang="en-US" altLang="zh-TW" u="sng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58</a:t>
                </a:r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學分</a:t>
                </a:r>
                <a:endParaRPr lang="en-US" altLang="zh-TW" dirty="0"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endParaRPr>
              </a:p>
              <a:p>
                <a:r>
                  <a:rPr lang="zh-TW" altLang="en-US" dirty="0">
                    <a:latin typeface="Times New Roman" panose="02020603050405020304" pitchFamily="18" charset="0"/>
                    <a:ea typeface="標楷體" pitchFamily="65" charset="-120"/>
                    <a:cs typeface="Times New Roman" panose="02020603050405020304" pitchFamily="18" charset="0"/>
                  </a:rPr>
                  <a:t>。</a:t>
                </a:r>
              </a:p>
            </p:txBody>
          </p:sp>
        </p:grpSp>
      </p:grpSp>
      <p:sp>
        <p:nvSpPr>
          <p:cNvPr id="31" name="文字方塊 30"/>
          <p:cNvSpPr txBox="1"/>
          <p:nvPr/>
        </p:nvSpPr>
        <p:spPr>
          <a:xfrm>
            <a:off x="1824212" y="16885784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畢業進路</a:t>
            </a:r>
          </a:p>
        </p:txBody>
      </p:sp>
      <p:sp>
        <p:nvSpPr>
          <p:cNvPr id="32" name="AutoShape 235"/>
          <p:cNvSpPr>
            <a:spLocks noChangeArrowheads="1"/>
          </p:cNvSpPr>
          <p:nvPr/>
        </p:nvSpPr>
        <p:spPr bwMode="auto">
          <a:xfrm>
            <a:off x="5188206" y="16729192"/>
            <a:ext cx="3646436" cy="1108562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accent1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zh-TW" sz="1400" b="1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繼續進修深造</a:t>
            </a:r>
            <a:r>
              <a:rPr lang="zh-TW" sz="14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1400" kern="100" dirty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sz="1400" kern="1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對學術研究有興趣或有心想要繼續進修的同學，可以報考國內外教育領域或相關研究所碩博士班，繼續進修與深造。</a:t>
            </a:r>
          </a:p>
        </p:txBody>
      </p:sp>
      <p:sp>
        <p:nvSpPr>
          <p:cNvPr id="34" name="AutoShape 233"/>
          <p:cNvSpPr>
            <a:spLocks noChangeArrowheads="1"/>
          </p:cNvSpPr>
          <p:nvPr/>
        </p:nvSpPr>
        <p:spPr bwMode="auto">
          <a:xfrm>
            <a:off x="19637576" y="16736272"/>
            <a:ext cx="3405580" cy="108372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zh-TW" sz="14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從事行政工作</a:t>
            </a:r>
            <a:r>
              <a:rPr lang="zh-TW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14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TW" sz="14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可參加教育行政或相關類科之公務人員國家考試，通過後分發各級行政機關任職；或擔任文教事業經營與管理工作。</a:t>
            </a:r>
          </a:p>
        </p:txBody>
      </p:sp>
      <p:sp>
        <p:nvSpPr>
          <p:cNvPr id="37" name="AutoShape 245"/>
          <p:cNvSpPr>
            <a:spLocks noChangeArrowheads="1"/>
          </p:cNvSpPr>
          <p:nvPr/>
        </p:nvSpPr>
        <p:spPr bwMode="auto">
          <a:xfrm rot="5400000">
            <a:off x="7097402" y="16155245"/>
            <a:ext cx="819997" cy="437524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AutoShape 304"/>
          <p:cNvSpPr>
            <a:spLocks noChangeArrowheads="1"/>
          </p:cNvSpPr>
          <p:nvPr/>
        </p:nvSpPr>
        <p:spPr bwMode="auto">
          <a:xfrm rot="5400000">
            <a:off x="11857859" y="15892781"/>
            <a:ext cx="931412" cy="5715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0070C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AutoShape 248"/>
          <p:cNvSpPr>
            <a:spLocks noChangeArrowheads="1"/>
          </p:cNvSpPr>
          <p:nvPr/>
        </p:nvSpPr>
        <p:spPr bwMode="auto">
          <a:xfrm rot="5400000">
            <a:off x="21122101" y="15949008"/>
            <a:ext cx="641731" cy="5715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2">
              <a:lumMod val="9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圓角矩形 44"/>
          <p:cNvSpPr/>
          <p:nvPr/>
        </p:nvSpPr>
        <p:spPr>
          <a:xfrm>
            <a:off x="6511484" y="1340764"/>
            <a:ext cx="17888202" cy="32631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11077724" y="1435244"/>
            <a:ext cx="278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自由選修課程    </a:t>
            </a:r>
            <a:r>
              <a:rPr lang="en-US" altLang="zh-TW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b="1" u="sng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b="1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學分</a:t>
            </a:r>
            <a:endParaRPr lang="en-US" altLang="zh-TW" b="1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10430183" y="5051823"/>
            <a:ext cx="2518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b="1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專業模組課程 </a:t>
            </a:r>
            <a:endParaRPr lang="en-US" altLang="zh-TW" sz="2800" b="1" dirty="0"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9" name="表格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773400"/>
              </p:ext>
            </p:extLst>
          </p:nvPr>
        </p:nvGraphicFramePr>
        <p:xfrm>
          <a:off x="6930592" y="1848680"/>
          <a:ext cx="6939537" cy="2354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2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95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4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科目名稱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開課</a:t>
                      </a:r>
                      <a:endParaRPr lang="en-US" altLang="zh-TW" sz="1400" b="1" dirty="0">
                        <a:solidFill>
                          <a:schemeClr val="tx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AEL60420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板書及書法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006820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AEL60010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自然科學概論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294554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AEL60030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童軍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一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10999" marR="1109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354549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AEL60390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社會領域概論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04124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AEL60070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音樂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145240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AEL60080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鍵盤樂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541">
                <a:tc>
                  <a:txBody>
                    <a:bodyPr/>
                    <a:lstStyle/>
                    <a:p>
                      <a:pPr marL="13652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AEL60090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表演藝術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1" name="表格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670614"/>
              </p:ext>
            </p:extLst>
          </p:nvPr>
        </p:nvGraphicFramePr>
        <p:xfrm>
          <a:off x="14395196" y="1843951"/>
          <a:ext cx="6631490" cy="2476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8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6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63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981">
                  <a:extLst>
                    <a:ext uri="{9D8B030D-6E8A-4147-A177-3AD203B41FA5}">
                      <a16:colId xmlns:a16="http://schemas.microsoft.com/office/drawing/2014/main" val="2905611964"/>
                    </a:ext>
                  </a:extLst>
                </a:gridCol>
              </a:tblGrid>
              <a:tr h="63045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科目</a:t>
                      </a:r>
                      <a:endParaRPr lang="en-US" altLang="zh-TW" sz="14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代碼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科目名稱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修別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學分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時數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開課</a:t>
                      </a:r>
                      <a:endParaRPr lang="en-US" altLang="zh-TW" sz="1400" b="1" dirty="0"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algn="ctr"/>
                      <a:r>
                        <a:rPr lang="zh-TW" altLang="en-US" sz="1400" b="1" dirty="0">
                          <a:latin typeface="標楷體" pitchFamily="65" charset="-120"/>
                          <a:ea typeface="標楷體" pitchFamily="65" charset="-120"/>
                        </a:rPr>
                        <a:t>年級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826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AEL60110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藝術概論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414636"/>
                  </a:ext>
                </a:extLst>
              </a:tr>
              <a:tr h="275826"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  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AEL60230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620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視覺藝術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465110"/>
                  </a:ext>
                </a:extLst>
              </a:tr>
              <a:tr h="275826">
                <a:tc>
                  <a:txBody>
                    <a:bodyPr/>
                    <a:lstStyle/>
                    <a:p>
                      <a:pPr marL="1365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AEL60290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台語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一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826">
                <a:tc>
                  <a:txBody>
                    <a:bodyPr/>
                    <a:lstStyle/>
                    <a:p>
                      <a:pPr marL="13652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AEL60050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兒童英語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一下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610658"/>
                  </a:ext>
                </a:extLst>
              </a:tr>
              <a:tr h="275826">
                <a:tc>
                  <a:txBody>
                    <a:bodyPr/>
                    <a:lstStyle/>
                    <a:p>
                      <a:pPr marL="13652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AEL60360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科學素養概論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雙語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細明體_HKS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5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一下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5521050"/>
                  </a:ext>
                </a:extLst>
              </a:tr>
              <a:tr h="467065">
                <a:tc>
                  <a:txBody>
                    <a:bodyPr/>
                    <a:lstStyle/>
                    <a:p>
                      <a:pPr marL="13652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AEL60410</a:t>
                      </a:r>
                      <a:endParaRPr kumimoji="0" lang="zh-TW" altLang="zh-TW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社會領域概論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雙語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)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一下或二上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803581"/>
                  </a:ext>
                </a:extLst>
              </a:tr>
            </a:tbl>
          </a:graphicData>
        </a:graphic>
      </p:graphicFrame>
      <p:sp>
        <p:nvSpPr>
          <p:cNvPr id="50" name="AutoShape 235"/>
          <p:cNvSpPr>
            <a:spLocks noChangeArrowheads="1"/>
          </p:cNvSpPr>
          <p:nvPr/>
        </p:nvSpPr>
        <p:spPr bwMode="auto">
          <a:xfrm>
            <a:off x="9650948" y="16729192"/>
            <a:ext cx="4925067" cy="1108562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accent1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1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從事學校教學工作</a:t>
            </a:r>
            <a:r>
              <a:rPr lang="zh-TW" altLang="en-US" sz="1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：經通過全國國小教師檢定考試、至國小完成半年實習後，可參加各縣市教師甄試考試，日後可循序漸進參加主任及校長甄選，從事學校行政工作。 </a:t>
            </a:r>
            <a:endParaRPr lang="en-US" altLang="zh-TW" sz="1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1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擔任課後補救及安親班師資</a:t>
            </a:r>
            <a:r>
              <a:rPr lang="zh-TW" altLang="en-US" sz="1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：或相關文教教事業師資。</a:t>
            </a:r>
          </a:p>
        </p:txBody>
      </p:sp>
      <p:sp>
        <p:nvSpPr>
          <p:cNvPr id="53" name="AutoShape 233"/>
          <p:cNvSpPr>
            <a:spLocks noChangeArrowheads="1"/>
          </p:cNvSpPr>
          <p:nvPr/>
        </p:nvSpPr>
        <p:spPr bwMode="auto">
          <a:xfrm>
            <a:off x="15361915" y="16735400"/>
            <a:ext cx="3489761" cy="1105783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繼續進修深造</a:t>
            </a:r>
            <a:r>
              <a:rPr lang="zh-TW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：對學術研究有興趣或有心想要繼續進修的同學，可以報考國內外教育領域或相關研究所碩博士班，繼續進修與深造。</a:t>
            </a:r>
          </a:p>
        </p:txBody>
      </p:sp>
      <p:sp>
        <p:nvSpPr>
          <p:cNvPr id="54" name="AutoShape 233"/>
          <p:cNvSpPr>
            <a:spLocks noChangeArrowheads="1"/>
          </p:cNvSpPr>
          <p:nvPr/>
        </p:nvSpPr>
        <p:spPr bwMode="auto">
          <a:xfrm>
            <a:off x="23829056" y="16685447"/>
            <a:ext cx="2091952" cy="110856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zh-TW" altLang="en-US" sz="14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擔任各公民營機構人力資源部門職前訓練課程規劃與執行之職務</a:t>
            </a:r>
          </a:p>
        </p:txBody>
      </p:sp>
      <p:sp>
        <p:nvSpPr>
          <p:cNvPr id="55" name="AutoShape 248"/>
          <p:cNvSpPr>
            <a:spLocks noChangeArrowheads="1"/>
          </p:cNvSpPr>
          <p:nvPr/>
        </p:nvSpPr>
        <p:spPr bwMode="auto">
          <a:xfrm rot="5400000">
            <a:off x="16601097" y="15810554"/>
            <a:ext cx="930632" cy="5715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2">
              <a:lumMod val="90000"/>
            </a:schemeClr>
          </a:solid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29922"/>
              </p:ext>
            </p:extLst>
          </p:nvPr>
        </p:nvGraphicFramePr>
        <p:xfrm>
          <a:off x="12169701" y="5943033"/>
          <a:ext cx="5463755" cy="745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3296">
                  <a:extLst>
                    <a:ext uri="{9D8B030D-6E8A-4147-A177-3AD203B41FA5}">
                      <a16:colId xmlns:a16="http://schemas.microsoft.com/office/drawing/2014/main" val="123064916"/>
                    </a:ext>
                  </a:extLst>
                </a:gridCol>
                <a:gridCol w="2575096">
                  <a:extLst>
                    <a:ext uri="{9D8B030D-6E8A-4147-A177-3AD203B41FA5}">
                      <a16:colId xmlns:a16="http://schemas.microsoft.com/office/drawing/2014/main" val="3357190076"/>
                    </a:ext>
                  </a:extLst>
                </a:gridCol>
                <a:gridCol w="285708">
                  <a:extLst>
                    <a:ext uri="{9D8B030D-6E8A-4147-A177-3AD203B41FA5}">
                      <a16:colId xmlns:a16="http://schemas.microsoft.com/office/drawing/2014/main" val="975356849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2153696773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785088794"/>
                    </a:ext>
                  </a:extLst>
                </a:gridCol>
                <a:gridCol w="1154355">
                  <a:extLst>
                    <a:ext uri="{9D8B030D-6E8A-4147-A177-3AD203B41FA5}">
                      <a16:colId xmlns:a16="http://schemas.microsoft.com/office/drawing/2014/main" val="2982982776"/>
                    </a:ext>
                  </a:extLst>
                </a:gridCol>
              </a:tblGrid>
              <a:tr h="683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代碼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科目名稱</a:t>
                      </a:r>
                      <a:endParaRPr lang="zh-TW" sz="1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修別</a:t>
                      </a:r>
                      <a:endParaRPr lang="zh-TW" sz="1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  <a:endParaRPr lang="zh-TW" sz="1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時數</a:t>
                      </a:r>
                      <a:endParaRPr lang="zh-TW" sz="1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開課</a:t>
                      </a:r>
                      <a:endParaRPr lang="zh-TW" sz="1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2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年級</a:t>
                      </a:r>
                      <a:endParaRPr lang="zh-TW" sz="12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39627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AEL60320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國民小學音樂教材教法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7405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AEL60330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國民小學社會教材教法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684897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AEL60340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國民小學雙語教材教法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695112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AEL60400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國民小學科技領域教材教法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三上或三下</a:t>
                      </a:r>
                      <a:endParaRPr lang="zh-TW" alt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895532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AEL50150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數學素養課程設計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358778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136525" algn="l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u="sng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AEL42000</a:t>
                      </a:r>
                      <a:endParaRPr lang="zh-TW" sz="1400" u="sng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sz="14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素養導向教學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81399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136525" algn="l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u="sng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AEL42010</a:t>
                      </a:r>
                      <a:endParaRPr lang="zh-TW" sz="1400" u="sng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sz="14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創客教學實務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298947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136525" algn="l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u="sng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AEL42020</a:t>
                      </a:r>
                      <a:endParaRPr lang="zh-TW" sz="1400" u="sng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sz="14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適性教學</a:t>
                      </a: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7410875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136525" algn="l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400" u="sng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AEL11410</a:t>
                      </a:r>
                      <a:endParaRPr lang="zh-TW" sz="1400" u="sng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70"/>
                        </a:lnSpc>
                        <a:spcBef>
                          <a:spcPts val="75"/>
                        </a:spcBef>
                      </a:pPr>
                      <a:r>
                        <a:rPr lang="zh-TW" altLang="en-US" sz="14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教育行政議題分析</a:t>
                      </a:r>
                      <a:endParaRPr lang="zh-TW" sz="14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三上或三下</a:t>
                      </a:r>
                      <a:endParaRPr lang="zh-TW" sz="1200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858337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AEL50160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數學素養試題編製與分析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482573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AEL41520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細明體_HKSCS"/>
                        </a:rPr>
                        <a:t>教材研發與製作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選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83838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AEL10090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教育政策分析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80"/>
                        </a:spcBef>
                        <a:spcAft>
                          <a:spcPts val="0"/>
                        </a:spcAft>
                      </a:pPr>
                      <a:r>
                        <a:rPr lang="zh-TW" sz="1400" kern="1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6408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AEL41740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教學設計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62288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AEL41940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實驗教育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6539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AEL11330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3025" marR="730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教育評鑑</a:t>
                      </a:r>
                      <a:endParaRPr lang="zh-TW" alt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選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2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四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標楷體"/>
                        </a:rPr>
                        <a:t>上</a:t>
                      </a:r>
                      <a:endParaRPr lang="zh-TW" sz="14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5293" marR="6529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86803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AEL41970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教師專業倫理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四上或四下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1962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AEL41980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合作學習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四上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74477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AEL41530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課程評鑑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45098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AEL41060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多元文化教育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7305"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7305" algn="ctr"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35189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AEL41990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73025" marR="730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教學實踐研究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25329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AEL50200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國民小學教學實習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雙語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選</a:t>
                      </a:r>
                      <a:endParaRPr lang="zh-TW" sz="1400" kern="10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400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10584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AEL60380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國際教育</a:t>
                      </a:r>
                      <a:endParaRPr lang="zh-TW" altLang="zh-TW" sz="14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選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400" kern="1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四下</a:t>
                      </a:r>
                      <a:endParaRPr lang="zh-TW" sz="14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11125" marR="1111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7853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2332</TotalTime>
  <Words>1689</Words>
  <Application>Microsoft Office PowerPoint</Application>
  <PresentationFormat>自訂</PresentationFormat>
  <Paragraphs>883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標楷體</vt:lpstr>
      <vt:lpstr>Arial</vt:lpstr>
      <vt:lpstr>Calibri</vt:lpstr>
      <vt:lpstr>Times New Roman</vt:lpstr>
      <vt:lpstr>Office 佈景主題</vt:lpstr>
      <vt:lpstr>PowerPoint 簡報</vt:lpstr>
    </vt:vector>
  </TitlesOfParts>
  <Company>KPMG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262</cp:revision>
  <cp:lastPrinted>2023-03-02T05:56:30Z</cp:lastPrinted>
  <dcterms:created xsi:type="dcterms:W3CDTF">2018-04-01T12:20:41Z</dcterms:created>
  <dcterms:modified xsi:type="dcterms:W3CDTF">2025-07-31T01:44:15Z</dcterms:modified>
</cp:coreProperties>
</file>